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78" d="100"/>
          <a:sy n="78" d="100"/>
        </p:scale>
        <p:origin x="3018"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4A15B2C2-C2E8-443C-8BCD-D41CAE0ED780}"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21451"/>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a:t>
              </a:r>
              <a:r>
                <a:rPr kumimoji="1" lang="ja-JP" altLang="en-US" sz="1600" b="1" dirty="0" smtClean="0">
                  <a:latin typeface="メイリオ" panose="020B0604030504040204" pitchFamily="50" charset="-128"/>
                  <a:ea typeface="メイリオ" panose="020B0604030504040204" pitchFamily="50" charset="-128"/>
                </a:rPr>
                <a:t>ご記入ください。</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58600"/>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67851" y="2027092"/>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別途、一覧を公表してください。）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01063"/>
            <a:ext cx="6458043" cy="569550"/>
            <a:chOff x="185556" y="3410726"/>
            <a:chExt cx="6458043" cy="601266"/>
          </a:xfrm>
        </p:grpSpPr>
        <p:sp>
          <p:nvSpPr>
            <p:cNvPr id="120" name="角丸四角形 119"/>
            <p:cNvSpPr/>
            <p:nvPr/>
          </p:nvSpPr>
          <p:spPr>
            <a:xfrm>
              <a:off x="185556" y="3432466"/>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84427"/>
            <a:ext cx="6485213" cy="629793"/>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28245"/>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smtClean="0">
                <a:latin typeface="メイリオ" panose="020B0604030504040204" pitchFamily="50" charset="-128"/>
                <a:ea typeface="メイリオ" panose="020B0604030504040204" pitchFamily="50" charset="-128"/>
              </a:rPr>
              <a:t>別添１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46" name="テキスト ボックス 145"/>
          <p:cNvSpPr txBox="1"/>
          <p:nvPr/>
        </p:nvSpPr>
        <p:spPr>
          <a:xfrm>
            <a:off x="1650566" y="1530788"/>
            <a:ext cx="4932619" cy="502702"/>
          </a:xfrm>
          <a:prstGeom prst="rect">
            <a:avLst/>
          </a:prstGeom>
          <a:noFill/>
          <a:ln>
            <a:noFill/>
          </a:ln>
        </p:spPr>
        <p:txBody>
          <a:bodyPr wrap="square" rtlCol="0">
            <a:spAutoFit/>
          </a:bodyPr>
          <a:lstStyle/>
          <a:p>
            <a:pPr>
              <a:lnSpc>
                <a:spcPts val="1600"/>
              </a:lnSpc>
            </a:pP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611678"/>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52933"/>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224766"/>
            <a:ext cx="6703977" cy="1203207"/>
            <a:chOff x="205683" y="4825579"/>
            <a:chExt cx="6703977" cy="1203207"/>
          </a:xfrm>
        </p:grpSpPr>
        <p:sp>
          <p:nvSpPr>
            <p:cNvPr id="155" name="角丸四角形 154"/>
            <p:cNvSpPr/>
            <p:nvPr/>
          </p:nvSpPr>
          <p:spPr>
            <a:xfrm>
              <a:off x="205683" y="4825579"/>
              <a:ext cx="1355487" cy="1203207"/>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chemeClr val="tx1"/>
                  </a:solidFill>
                  <a:latin typeface="メイリオ" panose="020B0604030504040204" pitchFamily="50" charset="-128"/>
                  <a:ea typeface="メイリオ" panose="020B0604030504040204" pitchFamily="50" charset="-128"/>
                </a:rPr>
                <a:t>どれか一つにチェックを入れてください。</a:t>
              </a:r>
              <a:endParaRPr kumimoji="1" lang="en-US" altLang="ja-JP" sz="9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0" y="4861281"/>
              <a:ext cx="5013995" cy="1148922"/>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173941" y="4888034"/>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375926" y="4883943"/>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99830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9631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0" y="5435742"/>
              <a:ext cx="5013995"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99414"/>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9932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12441" y="5488619"/>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21206" y="561287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876422"/>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249584"/>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57331" y="6249584"/>
            <a:ext cx="1" cy="116583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01652" y="7354312"/>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1" name="テキスト ボックス 90"/>
          <p:cNvSpPr txBox="1"/>
          <p:nvPr/>
        </p:nvSpPr>
        <p:spPr>
          <a:xfrm>
            <a:off x="1682108" y="2083042"/>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1711265" y="3632660"/>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696095" y="4095494"/>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1698826" y="4593381"/>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1707035" y="511487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75930" y="5833482"/>
            <a:ext cx="178517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4016286" y="5825500"/>
            <a:ext cx="250324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1745199" y="8392333"/>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1690675" y="367359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7" name="大かっこ 6"/>
          <p:cNvSpPr/>
          <p:nvPr/>
        </p:nvSpPr>
        <p:spPr>
          <a:xfrm>
            <a:off x="210100" y="6887806"/>
            <a:ext cx="1273695" cy="36489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2619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337966"/>
              <a:ext cx="5291024" cy="83202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50" b="1" dirty="0">
                  <a:latin typeface="メイリオ" panose="020B0604030504040204" pitchFamily="50" charset="-128"/>
                  <a:ea typeface="メイリオ" panose="020B0604030504040204" pitchFamily="50" charset="-128"/>
                </a:rPr>
                <a:t>※5,000</a:t>
              </a:r>
              <a:r>
                <a:rPr kumimoji="1" lang="ja-JP" altLang="en-US" sz="1150" b="1" dirty="0">
                  <a:latin typeface="メイリオ" panose="020B0604030504040204" pitchFamily="50" charset="-128"/>
                  <a:ea typeface="メイリオ" panose="020B0604030504040204" pitchFamily="50" charset="-128"/>
                </a:rPr>
                <a:t>人超かつ収容率</a:t>
              </a:r>
              <a:r>
                <a:rPr kumimoji="1" lang="en-US" altLang="ja-JP" sz="1150" b="1" dirty="0">
                  <a:latin typeface="メイリオ" panose="020B0604030504040204" pitchFamily="50" charset="-128"/>
                  <a:ea typeface="メイリオ" panose="020B0604030504040204" pitchFamily="50" charset="-128"/>
                </a:rPr>
                <a:t>50%</a:t>
              </a:r>
              <a:r>
                <a:rPr kumimoji="1" lang="ja-JP" altLang="en-US" sz="1150" b="1" dirty="0">
                  <a:latin typeface="メイリオ" panose="020B0604030504040204" pitchFamily="50" charset="-128"/>
                  <a:ea typeface="メイリオ" panose="020B0604030504040204" pitchFamily="50" charset="-128"/>
                </a:rPr>
                <a:t>超</a:t>
              </a:r>
              <a:r>
                <a:rPr kumimoji="1" lang="ja-JP" altLang="en-US" sz="1200" b="1" dirty="0">
                  <a:latin typeface="メイリオ" panose="020B0604030504040204" pitchFamily="50" charset="-128"/>
                  <a:ea typeface="メイリオ" panose="020B0604030504040204" pitchFamily="50" charset="-128"/>
                </a:rPr>
                <a:t>｛収容定員設定がない場合並びに緊急事態措置区域においては</a:t>
              </a: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dirty="0">
                  <a:latin typeface="メイリオ" panose="020B0604030504040204" pitchFamily="50" charset="-128"/>
                  <a:ea typeface="メイリオ" panose="020B0604030504040204" pitchFamily="50" charset="-128"/>
                </a:rPr>
                <a:t>人超（大声なしの担保が前提）｝</a:t>
              </a:r>
              <a:r>
                <a:rPr kumimoji="1" lang="ja-JP" altLang="en-US" sz="1150" b="1" dirty="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5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飛沫が発生するおそれのある行為を抑制するため、適切なマスク（不織布マスクを推奨。以下同じ。）の正しい着用や大声（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4843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5599"/>
              <a:ext cx="4281536" cy="509114"/>
            </a:xfrm>
            <a:prstGeom prst="rect">
              <a:avLst/>
            </a:prstGeom>
            <a:noFill/>
            <a:ln>
              <a:noFill/>
            </a:ln>
          </p:spPr>
          <p:txBody>
            <a:bodyPr wrap="square" rtlCol="0" anchor="b">
              <a:spAutoFit/>
            </a:bodyPr>
            <a:lstStyle/>
            <a:p>
              <a:pPr lvl="0">
                <a:lnSpc>
                  <a:spcPts val="1600"/>
                </a:lnSpc>
                <a:defRPr/>
              </a:pPr>
              <a:r>
                <a:rPr kumimoji="1" lang="ja-JP" altLang="en-US" sz="1500" b="1" dirty="0" smtClean="0">
                  <a:latin typeface="メイリオ" panose="020B0604030504040204" pitchFamily="50" charset="-128"/>
                  <a:ea typeface="メイリオ" panose="020B0604030504040204" pitchFamily="50" charset="-128"/>
                </a:rPr>
                <a:t>チケット購入時又は入場時の連絡先確認や</a:t>
              </a:r>
              <a:r>
                <a:rPr kumimoji="1" lang="en-US" altLang="ja-JP" sz="1500" b="1" dirty="0" smtClean="0">
                  <a:latin typeface="メイリオ" panose="020B0604030504040204" pitchFamily="50" charset="-128"/>
                  <a:ea typeface="メイリオ" panose="020B0604030504040204" pitchFamily="50" charset="-128"/>
                </a:rPr>
                <a:t>COCOA</a:t>
              </a:r>
              <a:r>
                <a:rPr kumimoji="1" lang="ja-JP" altLang="en-US" sz="1500" b="1" dirty="0" smtClean="0">
                  <a:latin typeface="メイリオ" panose="020B0604030504040204" pitchFamily="50" charset="-128"/>
                  <a:ea typeface="メイリオ" panose="020B0604030504040204" pitchFamily="50" charset="-128"/>
                </a:rPr>
                <a:t>等のアプリ等を活用した参加者の把握。</a:t>
              </a:r>
              <a:endParaRPr kumimoji="1" lang="ja-JP" altLang="en-US" sz="15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442023" y="938881"/>
            <a:ext cx="5300549" cy="115945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50" b="1" dirty="0">
                <a:latin typeface="メイリオ" panose="020B0604030504040204" pitchFamily="50" charset="-128"/>
                <a:ea typeface="メイリオ" panose="020B0604030504040204" pitchFamily="50" charset="-128"/>
              </a:rPr>
              <a:t>※ 5,000</a:t>
            </a:r>
            <a:r>
              <a:rPr kumimoji="1" lang="ja-JP" altLang="en-US" sz="1150" b="1" dirty="0">
                <a:latin typeface="メイリオ" panose="020B0604030504040204" pitchFamily="50" charset="-128"/>
                <a:ea typeface="メイリオ" panose="020B0604030504040204" pitchFamily="50" charset="-128"/>
              </a:rPr>
              <a:t>人超かつ収容率</a:t>
            </a:r>
            <a:r>
              <a:rPr kumimoji="1" lang="en-US" altLang="ja-JP" sz="1150" b="1" dirty="0">
                <a:latin typeface="メイリオ" panose="020B0604030504040204" pitchFamily="50" charset="-128"/>
                <a:ea typeface="メイリオ" panose="020B0604030504040204" pitchFamily="50" charset="-128"/>
              </a:rPr>
              <a:t>50%</a:t>
            </a:r>
            <a:r>
              <a:rPr kumimoji="1" lang="ja-JP" altLang="en-US" sz="1150" b="1" dirty="0">
                <a:latin typeface="メイリオ" panose="020B0604030504040204" pitchFamily="50" charset="-128"/>
                <a:ea typeface="メイリオ" panose="020B0604030504040204" pitchFamily="50" charset="-128"/>
              </a:rPr>
              <a:t>超</a:t>
            </a:r>
            <a:r>
              <a:rPr kumimoji="1" lang="ja-JP" altLang="en-US" sz="1200" b="1" dirty="0">
                <a:latin typeface="メイリオ" panose="020B0604030504040204" pitchFamily="50" charset="-128"/>
                <a:ea typeface="メイリオ" panose="020B0604030504040204" pitchFamily="50" charset="-128"/>
              </a:rPr>
              <a:t>｛収容定員設定がない場合並びに緊急事態措置区域においては</a:t>
            </a: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dirty="0">
                <a:latin typeface="メイリオ" panose="020B0604030504040204" pitchFamily="50" charset="-128"/>
                <a:ea typeface="メイリオ" panose="020B0604030504040204" pitchFamily="50" charset="-128"/>
              </a:rPr>
              <a:t>人超（大声なしの担保が前提）｝</a:t>
            </a:r>
            <a:r>
              <a:rPr kumimoji="1" lang="ja-JP" altLang="en-US" sz="1150" b="1" dirty="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5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3945</TotalTime>
  <Words>1138</Words>
  <Application>Microsoft Office PowerPoint</Application>
  <PresentationFormat>A4 210 x 297 mm</PresentationFormat>
  <Paragraphs>99</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Gifu</cp:lastModifiedBy>
  <cp:revision>587</cp:revision>
  <cp:lastPrinted>2022-03-17T04:16:41Z</cp:lastPrinted>
  <dcterms:created xsi:type="dcterms:W3CDTF">2021-06-21T06:44:25Z</dcterms:created>
  <dcterms:modified xsi:type="dcterms:W3CDTF">2022-03-17T04:38:40Z</dcterms:modified>
</cp:coreProperties>
</file>